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Caveat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font" Target="fonts/Caveat-bold.fntdata"/><Relationship Id="rId23" Type="http://schemas.openxmlformats.org/officeDocument/2006/relationships/slide" Target="slides/slide19.xml"/><Relationship Id="rId45" Type="http://schemas.openxmlformats.org/officeDocument/2006/relationships/font" Target="fonts/Cave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Nigerian spam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Centralized, cheap, nonymous - corporate network, WhatsApp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Decentralized, cheap, nonymous - credit rating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people say a UI is intuitive, they mean “usable almost exclusively by System 1”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spot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non-ssl, unknown domain doesn’t interrupt system 1 flow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Who’s gonna look at the address bar when your job’s on the line?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Many tricks, redirecting attention, urgency, appeal to authority, etc. But you could drive up all those as high as you want, and still fail if you don’t point to a page which looks visually similar to what the user is expecting. Sight is our most important sense.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randomwalker.info/publications/ad-blocking-framework-techniques.pdf" TargetMode="External"/><Relationship Id="rId4" Type="http://schemas.openxmlformats.org/officeDocument/2006/relationships/image" Target="../media/image8.jpg"/><Relationship Id="rId5" Type="http://schemas.openxmlformats.org/officeDocument/2006/relationships/hyperlink" Target="https://moderncrypto.org/mail-archive/messaging/2014/000780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10" Type="http://schemas.openxmlformats.org/officeDocument/2006/relationships/image" Target="../media/image25.png"/><Relationship Id="rId9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phishtank.com/stats.php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chneier.com/blog/archives/2016/10/security_design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dev@spotphish.com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tatic.googleusercontent.com/media/research.google.com/en//pubs/archive/46437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moderncrypto.org/mail-archive/messaging/2014/000780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SpotPhish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Zero-hour phishing protection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Nullcon 2018</a:t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400" y="2038875"/>
            <a:ext cx="640275" cy="6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plug the hole?</a:t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Authentication must consider </a:t>
            </a:r>
            <a:r>
              <a:rPr i="1" lang="en"/>
              <a:t>both</a:t>
            </a:r>
            <a:r>
              <a:rPr lang="en"/>
              <a:t> Face ID of a page and its domain name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given user has perhaps a dozen important accounts vulnerable to phishing; make a whitelist of the URLs and their corresponding Face IDs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System 1: along with the rendered page, present the name in a visually consumable manner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Browser: Teach it to “see”; warn if a web page presents a whitelisted Face ID, but has a different domain name.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 Face ID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459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Shared secret image between user and</a:t>
            </a:r>
            <a:r>
              <a:rPr lang="en"/>
              <a:t> </a:t>
            </a:r>
            <a:r>
              <a:rPr lang="en"/>
              <a:t>browser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Service unaware of the secret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Displayed for ~ 2 sec on whitelisted URLs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Paypal’s perceived Face ID from “Paypal logo” to “Secret image, then Paypal logo”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Gradual conditioning =&gt; user notices </a:t>
            </a:r>
            <a:r>
              <a:rPr i="1" lang="en"/>
              <a:t>absence</a:t>
            </a:r>
            <a:r>
              <a:rPr lang="en"/>
              <a:t> of image</a:t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725" y="1368349"/>
            <a:ext cx="3979526" cy="298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ypal-greenflag2.png"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725" y="1368350"/>
            <a:ext cx="3979524" cy="29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the browser to spot phish</a:t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459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Untrusted page, user hits a key - take a screenshot!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for Face IDs of whitelisted pages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</a:t>
            </a:r>
            <a:r>
              <a:rPr i="1" lang="en"/>
              <a:t>why</a:t>
            </a:r>
            <a:r>
              <a:rPr lang="en"/>
              <a:t> we think this is a phish</a:t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250" y="1152475"/>
            <a:ext cx="3890050" cy="29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SpotPhish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Maximise perceptual difference between real and fake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Mitigates false negatives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58849"/>
            <a:ext cx="3979526" cy="298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25" y="2158850"/>
            <a:ext cx="3890050" cy="298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Shape 200"/>
          <p:cNvGrpSpPr/>
          <p:nvPr/>
        </p:nvGrpSpPr>
        <p:grpSpPr>
          <a:xfrm>
            <a:off x="241550" y="2158850"/>
            <a:ext cx="8902441" cy="2984648"/>
            <a:chOff x="233300" y="1584225"/>
            <a:chExt cx="8902441" cy="2984648"/>
          </a:xfrm>
        </p:grpSpPr>
        <p:pic>
          <p:nvPicPr>
            <p:cNvPr descr="paypal-real-orig.png" id="201" name="Shape 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3300" y="1625100"/>
              <a:ext cx="4360397" cy="2902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ypal-fake-orig.png" id="202" name="Shape 2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75425" y="1584225"/>
              <a:ext cx="4460316" cy="29846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beginning</a:t>
            </a:r>
            <a:r>
              <a:rPr lang="en"/>
              <a:t>...</a:t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526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lang="en" sz="2400"/>
              <a:t>I imagined the web as an open platform that would allow everyone, everywhere to share information, access opportunities and collaborate across geographic and cultural boundaries.”</a:t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Tim Berners-Lee, March 2017</a:t>
            </a:r>
            <a:endParaRPr sz="2400"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000" y="1089575"/>
            <a:ext cx="2831776" cy="35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Chinese Curses</a:t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Decentralized - </a:t>
            </a:r>
            <a:r>
              <a:rPr i="1" lang="en"/>
              <a:t>May you live in interesting times!</a:t>
            </a:r>
            <a:endParaRPr i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H</a:t>
            </a:r>
            <a:r>
              <a:rPr lang="en">
                <a:solidFill>
                  <a:srgbClr val="6AA84F"/>
                </a:solidFill>
              </a:rPr>
              <a:t>ard to shut you down - freedom of speech</a:t>
            </a:r>
            <a:endParaRPr>
              <a:solidFill>
                <a:srgbClr val="6AA84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en">
                <a:solidFill>
                  <a:srgbClr val="CC0000"/>
                </a:solidFill>
              </a:rPr>
              <a:t>Hard to</a:t>
            </a:r>
            <a:r>
              <a:rPr lang="en">
                <a:solidFill>
                  <a:srgbClr val="CC0000"/>
                </a:solidFill>
              </a:rPr>
              <a:t> shut abusers down</a:t>
            </a:r>
            <a:endParaRPr>
              <a:solidFill>
                <a:srgbClr val="CC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Cheap - </a:t>
            </a:r>
            <a:r>
              <a:rPr i="1" lang="en"/>
              <a:t>May you get what you wished for!</a:t>
            </a:r>
            <a:endParaRPr i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Low cost barrier</a:t>
            </a:r>
            <a:r>
              <a:rPr lang="en">
                <a:solidFill>
                  <a:srgbClr val="6AA84F"/>
                </a:solidFill>
              </a:rPr>
              <a:t> to access and publish content, send messages</a:t>
            </a:r>
            <a:endParaRPr>
              <a:solidFill>
                <a:srgbClr val="6AA84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en">
                <a:solidFill>
                  <a:srgbClr val="CC0000"/>
                </a:solidFill>
              </a:rPr>
              <a:t>Spam</a:t>
            </a:r>
            <a:endParaRPr>
              <a:solidFill>
                <a:srgbClr val="CC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Anonymous - </a:t>
            </a:r>
            <a:r>
              <a:rPr i="1" lang="en"/>
              <a:t>May you be recognized by those in authority!</a:t>
            </a:r>
            <a:endParaRPr i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Privacy, freedom to voice unpopular opinions</a:t>
            </a:r>
            <a:endParaRPr>
              <a:solidFill>
                <a:srgbClr val="6AA84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en">
                <a:solidFill>
                  <a:srgbClr val="CC0000"/>
                </a:solidFill>
              </a:rPr>
              <a:t>Trolls, bots</a:t>
            </a:r>
            <a:endParaRPr>
              <a:solidFill>
                <a:srgbClr val="CC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Life, the Internet and Everything</a:t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1152475"/>
            <a:ext cx="498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Decentralized + cheap + anonymous makes spray-and-pray a viable strategy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Spam is inevitable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Organisms in open systems - from bacteria to computers - evolve immune systems to survive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Co-evolution, arms race between spam and immune system</a:t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825" y="142875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Aggressive mimicry - phishing attacks in nature</a:t>
            </a:r>
            <a:endParaRPr/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146974" cy="29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050" y="1160900"/>
            <a:ext cx="3762251" cy="28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402800" y="4100025"/>
            <a:ext cx="18900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Angler fish</a:t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5872075" y="4064325"/>
            <a:ext cx="2158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Alligator snapping turtle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 arms race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152475"/>
            <a:ext cx="42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HTML/CSS based ad filter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Tweak layout</a:t>
            </a:r>
            <a:endParaRPr>
              <a:solidFill>
                <a:srgbClr val="CC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Facebook DOM structure same for ads and non-ads</a:t>
            </a:r>
            <a:endParaRPr>
              <a:solidFill>
                <a:srgbClr val="CC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Perceptual ad blocking - fuzzy image matching to identify AdChoices icon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“The Future of Ad Blocking”</a:t>
            </a:r>
            <a:r>
              <a:rPr lang="en"/>
              <a:t>, CITP Princeton</a:t>
            </a:r>
            <a:endParaRPr/>
          </a:p>
        </p:txBody>
      </p:sp>
      <p:sp>
        <p:nvSpPr>
          <p:cNvPr id="239" name="Shape 239"/>
          <p:cNvSpPr/>
          <p:nvPr/>
        </p:nvSpPr>
        <p:spPr>
          <a:xfrm flipH="1" rot="10800000">
            <a:off x="3734850" y="1399450"/>
            <a:ext cx="357900" cy="343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188" y="1456838"/>
            <a:ext cx="4492275" cy="28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311700" y="4466900"/>
            <a:ext cx="665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Mike Hearn’s post on “</a:t>
            </a:r>
            <a:r>
              <a:rPr lang="en" u="sng">
                <a:solidFill>
                  <a:schemeClr val="hlink"/>
                </a:solidFill>
                <a:hlinkClick r:id="rId5"/>
              </a:rPr>
              <a:t>Modern anti-spam and E2E crypto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arms race - messaging</a:t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428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Attackers must (cheaply!) get a message with a link to the victim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Attackers send phishing emails</a:t>
            </a:r>
            <a:endParaRPr>
              <a:solidFill>
                <a:srgbClr val="CC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vendor anti-spam</a:t>
            </a:r>
            <a:r>
              <a:rPr lang="en"/>
              <a:t> reduces spam to near-zero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Attackers use media more vulnerable to spam</a:t>
            </a:r>
            <a:endParaRPr>
              <a:solidFill>
                <a:srgbClr val="CC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Hacked email accounts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Forums: reddit, blogs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Facebook, Twitter, Slack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275" y="1295001"/>
            <a:ext cx="5051377" cy="12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275" y="2989478"/>
            <a:ext cx="4593600" cy="144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SpotPhish?</a:t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 plugin for zero hour phishing protection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Perceptual technique, amplify visual difference between real and fake pages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Usable by all - not just the security conscious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require</a:t>
            </a:r>
            <a:r>
              <a:rPr lang="en"/>
              <a:t> modification of existing behaviour and workflows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source!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arms race - authentication methods</a:t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Passwords leak due to phishing and data breaches</a:t>
            </a:r>
            <a:endParaRPr>
              <a:solidFill>
                <a:srgbClr val="CC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Web services roll out 2-factor authentication</a:t>
            </a:r>
            <a:endParaRPr>
              <a:solidFill>
                <a:srgbClr val="66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MITM phishers recover second factor as well</a:t>
            </a:r>
            <a:endParaRPr>
              <a:solidFill>
                <a:srgbClr val="CC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Web services add support for U2F</a:t>
            </a:r>
            <a:endParaRPr>
              <a:solidFill>
                <a:srgbClr val="66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Password managers</a:t>
            </a:r>
            <a:endParaRPr>
              <a:solidFill>
                <a:srgbClr val="66666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</a:rPr>
              <a:t>This is great, but requires significant change in user behaviour and workflow; low adoption by lay users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arms race - browser</a:t>
            </a:r>
            <a:endParaRPr/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152475"/>
            <a:ext cx="429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Phishing sites use HTTP - SSL certs expensive</a:t>
            </a:r>
            <a:endParaRPr>
              <a:solidFill>
                <a:srgbClr val="CC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Green padlock displayed by browser =&gt; “secure” site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conflates encrypted transport with trustworthiness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Phishing sites use free certificates from Lets Encrypt</a:t>
            </a:r>
            <a:endParaRPr>
              <a:solidFill>
                <a:srgbClr val="CC0000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Endgame: </a:t>
            </a:r>
            <a:r>
              <a:rPr i="1" lang="en"/>
              <a:t>Green padlock useless as a symbol of trust</a:t>
            </a:r>
            <a:endParaRPr i="1"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100" y="1017725"/>
            <a:ext cx="4231500" cy="350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arms race - browser</a:t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Crowdsourced</a:t>
            </a:r>
            <a:r>
              <a:rPr lang="en"/>
              <a:t> URL blacklist; big red warning if page flagged for phishing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Create several domains and pages to propagate the same attack</a:t>
            </a:r>
            <a:endParaRPr>
              <a:solidFill>
                <a:srgbClr val="CC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Blacklist evasion</a:t>
            </a:r>
            <a:endParaRPr>
              <a:solidFill>
                <a:srgbClr val="CC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en">
                <a:solidFill>
                  <a:srgbClr val="CC0000"/>
                </a:solidFill>
              </a:rPr>
              <a:t>Anti-blacklist blacklist: Adblock-like service for security domains; display 404 when visited by security companies, VPS</a:t>
            </a:r>
            <a:endParaRPr>
              <a:solidFill>
                <a:srgbClr val="CC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en">
                <a:solidFill>
                  <a:srgbClr val="CC0000"/>
                </a:solidFill>
              </a:rPr>
              <a:t>Whitelist: block everyone except target location, ISP</a:t>
            </a:r>
            <a:endParaRPr>
              <a:solidFill>
                <a:srgbClr val="CC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en">
                <a:solidFill>
                  <a:srgbClr val="CC0000"/>
                </a:solidFill>
              </a:rPr>
              <a:t>Use geolocation, browser fingerprinting, IP address to prevent multiple visits from same user</a:t>
            </a:r>
            <a:endParaRPr>
              <a:solidFill>
                <a:srgbClr val="CC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Endgame: Blacklists not as effective as we think; pages can remain under the radar for days, even months</a:t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 phishing kit</a:t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851" y="1152475"/>
            <a:ext cx="4861501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851" y="1152475"/>
            <a:ext cx="4861501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851" y="1152475"/>
            <a:ext cx="4861501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5851" y="1152475"/>
            <a:ext cx="4861501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851" y="1152475"/>
            <a:ext cx="4861501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5851" y="1152475"/>
            <a:ext cx="4861501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27799" y="1152475"/>
            <a:ext cx="4817600" cy="341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27799" y="1152475"/>
            <a:ext cx="4817600" cy="341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Mutual Authentication - password mgr, U2F</a:t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188650"/>
            <a:ext cx="5239500" cy="3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managers prevent leakage of primary credentials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long as there is a human relying on look and feel, data leakage can still happen</a:t>
            </a:r>
            <a:endParaRPr/>
          </a:p>
        </p:txBody>
      </p:sp>
      <p:grpSp>
        <p:nvGrpSpPr>
          <p:cNvPr id="289" name="Shape 289"/>
          <p:cNvGrpSpPr/>
          <p:nvPr/>
        </p:nvGrpSpPr>
        <p:grpSpPr>
          <a:xfrm>
            <a:off x="6037325" y="3086100"/>
            <a:ext cx="2164200" cy="1223100"/>
            <a:chOff x="6398000" y="3148825"/>
            <a:chExt cx="2164200" cy="1223100"/>
          </a:xfrm>
        </p:grpSpPr>
        <p:sp>
          <p:nvSpPr>
            <p:cNvPr id="290" name="Shape 290"/>
            <p:cNvSpPr/>
            <p:nvPr/>
          </p:nvSpPr>
          <p:spPr>
            <a:xfrm>
              <a:off x="6398000" y="3148825"/>
              <a:ext cx="2164200" cy="12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672500" y="3242925"/>
              <a:ext cx="1066200" cy="39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Firefox</a:t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6672500" y="3881450"/>
              <a:ext cx="1615200" cy="39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Human</a:t>
              </a:r>
              <a:endParaRPr/>
            </a:p>
          </p:txBody>
        </p:sp>
      </p:grpSp>
      <p:sp>
        <p:nvSpPr>
          <p:cNvPr id="293" name="Shape 293"/>
          <p:cNvSpPr/>
          <p:nvPr/>
        </p:nvSpPr>
        <p:spPr>
          <a:xfrm>
            <a:off x="6037325" y="1267050"/>
            <a:ext cx="2164200" cy="40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paypal-phish.com</a:t>
            </a:r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5958925" y="4240075"/>
            <a:ext cx="216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</a:t>
            </a:r>
            <a:endParaRPr/>
          </a:p>
        </p:txBody>
      </p:sp>
      <p:grpSp>
        <p:nvGrpSpPr>
          <p:cNvPr id="295" name="Shape 295"/>
          <p:cNvGrpSpPr/>
          <p:nvPr/>
        </p:nvGrpSpPr>
        <p:grpSpPr>
          <a:xfrm>
            <a:off x="5425788" y="1708400"/>
            <a:ext cx="1969838" cy="1880402"/>
            <a:chOff x="5425788" y="1708400"/>
            <a:chExt cx="1969838" cy="1880402"/>
          </a:xfrm>
        </p:grpSpPr>
        <p:grpSp>
          <p:nvGrpSpPr>
            <p:cNvPr id="296" name="Shape 296"/>
            <p:cNvGrpSpPr/>
            <p:nvPr/>
          </p:nvGrpSpPr>
          <p:grpSpPr>
            <a:xfrm>
              <a:off x="5425788" y="1708400"/>
              <a:ext cx="1455900" cy="1471800"/>
              <a:chOff x="5425788" y="1708400"/>
              <a:chExt cx="1455900" cy="1471800"/>
            </a:xfrm>
          </p:grpSpPr>
          <p:cxnSp>
            <p:nvCxnSpPr>
              <p:cNvPr id="297" name="Shape 297"/>
              <p:cNvCxnSpPr/>
              <p:nvPr/>
            </p:nvCxnSpPr>
            <p:spPr>
              <a:xfrm flipH="1">
                <a:off x="6515625" y="1708400"/>
                <a:ext cx="23700" cy="147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98" name="Shape 298"/>
              <p:cNvSpPr txBox="1"/>
              <p:nvPr/>
            </p:nvSpPr>
            <p:spPr>
              <a:xfrm>
                <a:off x="5425788" y="1924975"/>
                <a:ext cx="1455900" cy="40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SSL certificate</a:t>
                </a:r>
                <a:endParaRPr/>
              </a:p>
            </p:txBody>
          </p:sp>
        </p:grpSp>
        <p:sp>
          <p:nvSpPr>
            <p:cNvPr id="299" name="Shape 299"/>
            <p:cNvSpPr txBox="1"/>
            <p:nvPr/>
          </p:nvSpPr>
          <p:spPr>
            <a:xfrm>
              <a:off x="7005325" y="3180202"/>
              <a:ext cx="390300" cy="4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AA84F"/>
                  </a:solidFill>
                </a:rPr>
                <a:t>✔</a:t>
              </a:r>
              <a:endParaRPr>
                <a:solidFill>
                  <a:srgbClr val="6AA84F"/>
                </a:solidFill>
              </a:endParaRPr>
            </a:p>
          </p:txBody>
        </p:sp>
      </p:grpSp>
      <p:grpSp>
        <p:nvGrpSpPr>
          <p:cNvPr id="300" name="Shape 300"/>
          <p:cNvGrpSpPr/>
          <p:nvPr/>
        </p:nvGrpSpPr>
        <p:grpSpPr>
          <a:xfrm>
            <a:off x="7011225" y="1750050"/>
            <a:ext cx="1976988" cy="2460752"/>
            <a:chOff x="7011225" y="1750050"/>
            <a:chExt cx="1976988" cy="2460752"/>
          </a:xfrm>
        </p:grpSpPr>
        <p:grpSp>
          <p:nvGrpSpPr>
            <p:cNvPr id="301" name="Shape 301"/>
            <p:cNvGrpSpPr/>
            <p:nvPr/>
          </p:nvGrpSpPr>
          <p:grpSpPr>
            <a:xfrm>
              <a:off x="7011225" y="1750050"/>
              <a:ext cx="1976988" cy="2460752"/>
              <a:chOff x="7011225" y="1750050"/>
              <a:chExt cx="1976988" cy="2460752"/>
            </a:xfrm>
          </p:grpSpPr>
          <p:grpSp>
            <p:nvGrpSpPr>
              <p:cNvPr id="302" name="Shape 302"/>
              <p:cNvGrpSpPr/>
              <p:nvPr/>
            </p:nvGrpSpPr>
            <p:grpSpPr>
              <a:xfrm>
                <a:off x="7532313" y="1750050"/>
                <a:ext cx="1455900" cy="2022900"/>
                <a:chOff x="7532313" y="1750050"/>
                <a:chExt cx="1455900" cy="2022900"/>
              </a:xfrm>
            </p:grpSpPr>
            <p:cxnSp>
              <p:nvCxnSpPr>
                <p:cNvPr id="303" name="Shape 303"/>
                <p:cNvCxnSpPr/>
                <p:nvPr/>
              </p:nvCxnSpPr>
              <p:spPr>
                <a:xfrm>
                  <a:off x="7542750" y="1750050"/>
                  <a:ext cx="0" cy="2022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304" name="Shape 304"/>
                <p:cNvSpPr txBox="1"/>
                <p:nvPr/>
              </p:nvSpPr>
              <p:spPr>
                <a:xfrm>
                  <a:off x="7532313" y="2256225"/>
                  <a:ext cx="1455900" cy="4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“Face ID”</a:t>
                  </a:r>
                  <a:endParaRPr/>
                </a:p>
              </p:txBody>
            </p:sp>
          </p:grpSp>
          <p:sp>
            <p:nvSpPr>
              <p:cNvPr id="305" name="Shape 305"/>
              <p:cNvSpPr txBox="1"/>
              <p:nvPr/>
            </p:nvSpPr>
            <p:spPr>
              <a:xfrm>
                <a:off x="7011225" y="3802202"/>
                <a:ext cx="390300" cy="40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6AA84F"/>
                    </a:solidFill>
                  </a:rPr>
                  <a:t>✔</a:t>
                </a:r>
                <a:endParaRPr>
                  <a:solidFill>
                    <a:srgbClr val="6AA84F"/>
                  </a:solidFill>
                </a:endParaRPr>
              </a:p>
            </p:txBody>
          </p:sp>
        </p:grpSp>
        <p:pic>
          <p:nvPicPr>
            <p:cNvPr id="306" name="Shape 3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650" y="1847610"/>
              <a:ext cx="1084647" cy="40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Shape 307"/>
          <p:cNvSpPr txBox="1"/>
          <p:nvPr/>
        </p:nvSpPr>
        <p:spPr>
          <a:xfrm>
            <a:off x="7730850" y="2698850"/>
            <a:ext cx="11919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card</a:t>
            </a:r>
            <a:endParaRPr/>
          </a:p>
        </p:txBody>
      </p:sp>
      <p:cxnSp>
        <p:nvCxnSpPr>
          <p:cNvPr id="308" name="Shape 308"/>
          <p:cNvCxnSpPr/>
          <p:nvPr/>
        </p:nvCxnSpPr>
        <p:spPr>
          <a:xfrm rot="10800000">
            <a:off x="6790050" y="1690375"/>
            <a:ext cx="0" cy="14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Shape 309"/>
          <p:cNvSpPr txBox="1"/>
          <p:nvPr/>
        </p:nvSpPr>
        <p:spPr>
          <a:xfrm>
            <a:off x="6203725" y="2483850"/>
            <a:ext cx="11919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name, pwd</a:t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6131425" y="1565000"/>
            <a:ext cx="1074000" cy="172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Shape 311"/>
          <p:cNvCxnSpPr/>
          <p:nvPr/>
        </p:nvCxnSpPr>
        <p:spPr>
          <a:xfrm flipH="1" rot="10800000">
            <a:off x="7715250" y="1690325"/>
            <a:ext cx="15600" cy="20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we improve defence?</a:t>
            </a:r>
            <a:endParaRPr/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Messaging - too many media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 - too many, with varying levels of security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intermediary, unlike email - end-to-end principle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Handful of browsers dominate the market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Phishing page must be visible here, even if it is cloaked to everyone else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Innermost circle of defence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</a:t>
            </a:r>
            <a:r>
              <a:rPr lang="en"/>
              <a:t>losing</a:t>
            </a:r>
            <a:r>
              <a:rPr lang="en"/>
              <a:t> the arms race</a:t>
            </a:r>
            <a:endParaRPr/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u="sng">
                <a:solidFill>
                  <a:srgbClr val="666666"/>
                </a:solidFill>
                <a:hlinkClick r:id="rId3"/>
              </a:rPr>
              <a:t>PhishTank stats</a:t>
            </a:r>
            <a:endParaRPr>
              <a:solidFill>
                <a:srgbClr val="66666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Pages submitted: ~60,000 / month</a:t>
            </a:r>
            <a:endParaRPr>
              <a:solidFill>
                <a:srgbClr val="66666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Verified valid: ~10,000 / month</a:t>
            </a:r>
            <a:endParaRPr>
              <a:solidFill>
                <a:srgbClr val="66666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Median time to verify: 12-60 hours</a:t>
            </a:r>
            <a:endParaRPr>
              <a:solidFill>
                <a:srgbClr val="66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Blacklists good, but necessarily lag several hours behind attacks</a:t>
            </a:r>
            <a:endParaRPr>
              <a:solidFill>
                <a:srgbClr val="66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Verification effort is proportional to number of attacks</a:t>
            </a:r>
            <a:endParaRPr>
              <a:solidFill>
                <a:srgbClr val="66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Increasingly sophisticated anti-blacklist tech</a:t>
            </a:r>
            <a:endParaRPr>
              <a:solidFill>
                <a:srgbClr val="66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Constant user alertness is impractical; we check messages, click on links all day long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Arms race: advantage SpotPhish</a:t>
            </a:r>
            <a:endParaRPr/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Protection is continuous, instant: no lag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Effort is proportional to number of targets protected (~10s), not number of phishing replicas (~1000s)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O(1) vs O(n)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Immune to blacklist evasion tech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</a:t>
            </a:r>
            <a:r>
              <a:rPr lang="en" u="sng">
                <a:solidFill>
                  <a:schemeClr val="hlink"/>
                </a:solidFill>
                <a:hlinkClick r:id="rId3"/>
              </a:rPr>
              <a:t>stop trying to fix the user</a:t>
            </a:r>
            <a:r>
              <a:rPr lang="en"/>
              <a:t>; </a:t>
            </a:r>
            <a:r>
              <a:rPr lang="en"/>
              <a:t>help them identify bad situations without imposing a constant mental burden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Lasting advantage over the bad guys in the arms race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Finally...</a:t>
            </a:r>
            <a:endParaRPr/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source!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MIT license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Feedback welcome: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dev@spotphish.com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Constraints</a:t>
            </a:r>
            <a:endParaRPr/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fix the user. No expectation that users radically change their browsing habits, or be continuously watchful.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One-time user setup, no continuous cognitive load.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reliance on web services or browser vendors to implement proposed enhancements.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assumptions on password management.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compromise on user privacy, or browsing speeds for the common case.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be O(1) in maintenance.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be customizable by users to protect their own sites.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Mutual Authentication</a:t>
            </a:r>
            <a:endParaRPr/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88650"/>
            <a:ext cx="5725500" cy="3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 authenticates to client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Factor 1: Look and feel (“Face ID”)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Factor 2: SSL Certificate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authenticates to website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Factor 1: Username, password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Factor 2: PIN, U2F..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looks at the face, not the certificate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Browser looks at the certificate, not the face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single entity looks at both factors.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Neither human nor browser matches the face to the name</a:t>
            </a:r>
            <a:endParaRPr b="1"/>
          </a:p>
        </p:txBody>
      </p:sp>
      <p:grpSp>
        <p:nvGrpSpPr>
          <p:cNvPr id="69" name="Shape 69"/>
          <p:cNvGrpSpPr/>
          <p:nvPr/>
        </p:nvGrpSpPr>
        <p:grpSpPr>
          <a:xfrm>
            <a:off x="6037325" y="3086100"/>
            <a:ext cx="2164200" cy="1223100"/>
            <a:chOff x="6398000" y="3148825"/>
            <a:chExt cx="2164200" cy="1223100"/>
          </a:xfrm>
        </p:grpSpPr>
        <p:sp>
          <p:nvSpPr>
            <p:cNvPr id="70" name="Shape 70"/>
            <p:cNvSpPr/>
            <p:nvPr/>
          </p:nvSpPr>
          <p:spPr>
            <a:xfrm>
              <a:off x="6398000" y="3148825"/>
              <a:ext cx="2164200" cy="12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672500" y="3242925"/>
              <a:ext cx="1066200" cy="39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Firefox</a:t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672500" y="3881450"/>
              <a:ext cx="1615200" cy="39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Human</a:t>
              </a:r>
              <a:endParaRPr/>
            </a:p>
          </p:txBody>
        </p:sp>
      </p:grpSp>
      <p:sp>
        <p:nvSpPr>
          <p:cNvPr id="73" name="Shape 73"/>
          <p:cNvSpPr/>
          <p:nvPr/>
        </p:nvSpPr>
        <p:spPr>
          <a:xfrm>
            <a:off x="6037325" y="1267050"/>
            <a:ext cx="2164200" cy="40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paypal.com</a:t>
            </a: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5958925" y="4240075"/>
            <a:ext cx="216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5285463" y="1708400"/>
            <a:ext cx="2110163" cy="1880402"/>
            <a:chOff x="5285463" y="1708400"/>
            <a:chExt cx="2110163" cy="1880402"/>
          </a:xfrm>
        </p:grpSpPr>
        <p:grpSp>
          <p:nvGrpSpPr>
            <p:cNvPr id="76" name="Shape 76"/>
            <p:cNvGrpSpPr/>
            <p:nvPr/>
          </p:nvGrpSpPr>
          <p:grpSpPr>
            <a:xfrm>
              <a:off x="5285463" y="1708400"/>
              <a:ext cx="1583163" cy="1471800"/>
              <a:chOff x="5285463" y="1708400"/>
              <a:chExt cx="1583163" cy="1471800"/>
            </a:xfrm>
          </p:grpSpPr>
          <p:cxnSp>
            <p:nvCxnSpPr>
              <p:cNvPr id="77" name="Shape 77"/>
              <p:cNvCxnSpPr>
                <a:endCxn id="71" idx="0"/>
              </p:cNvCxnSpPr>
              <p:nvPr/>
            </p:nvCxnSpPr>
            <p:spPr>
              <a:xfrm flipH="1">
                <a:off x="6844925" y="1708400"/>
                <a:ext cx="23700" cy="147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8" name="Shape 78"/>
              <p:cNvSpPr txBox="1"/>
              <p:nvPr/>
            </p:nvSpPr>
            <p:spPr>
              <a:xfrm>
                <a:off x="5285463" y="1924975"/>
                <a:ext cx="1455900" cy="40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SSL certificate</a:t>
                </a:r>
                <a:endParaRPr/>
              </a:p>
            </p:txBody>
          </p:sp>
        </p:grpSp>
        <p:sp>
          <p:nvSpPr>
            <p:cNvPr id="79" name="Shape 79"/>
            <p:cNvSpPr txBox="1"/>
            <p:nvPr/>
          </p:nvSpPr>
          <p:spPr>
            <a:xfrm>
              <a:off x="7005325" y="3180202"/>
              <a:ext cx="390300" cy="4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AA84F"/>
                  </a:solidFill>
                </a:rPr>
                <a:t>✔</a:t>
              </a:r>
              <a:endParaRPr>
                <a:solidFill>
                  <a:srgbClr val="6AA84F"/>
                </a:solidFill>
              </a:endParaRP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7011225" y="1750050"/>
            <a:ext cx="1976988" cy="2460752"/>
            <a:chOff x="7011225" y="1750050"/>
            <a:chExt cx="1976988" cy="2460752"/>
          </a:xfrm>
        </p:grpSpPr>
        <p:grpSp>
          <p:nvGrpSpPr>
            <p:cNvPr id="81" name="Shape 81"/>
            <p:cNvGrpSpPr/>
            <p:nvPr/>
          </p:nvGrpSpPr>
          <p:grpSpPr>
            <a:xfrm>
              <a:off x="7011225" y="1750050"/>
              <a:ext cx="1976988" cy="2460752"/>
              <a:chOff x="7011225" y="1750050"/>
              <a:chExt cx="1976988" cy="2460752"/>
            </a:xfrm>
          </p:grpSpPr>
          <p:grpSp>
            <p:nvGrpSpPr>
              <p:cNvPr id="82" name="Shape 82"/>
              <p:cNvGrpSpPr/>
              <p:nvPr/>
            </p:nvGrpSpPr>
            <p:grpSpPr>
              <a:xfrm>
                <a:off x="7532313" y="1750050"/>
                <a:ext cx="1455900" cy="2022900"/>
                <a:chOff x="7532313" y="1750050"/>
                <a:chExt cx="1455900" cy="2022900"/>
              </a:xfrm>
            </p:grpSpPr>
            <p:cxnSp>
              <p:nvCxnSpPr>
                <p:cNvPr id="83" name="Shape 83"/>
                <p:cNvCxnSpPr/>
                <p:nvPr/>
              </p:nvCxnSpPr>
              <p:spPr>
                <a:xfrm>
                  <a:off x="7542750" y="1750050"/>
                  <a:ext cx="0" cy="2022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84" name="Shape 84"/>
                <p:cNvSpPr txBox="1"/>
                <p:nvPr/>
              </p:nvSpPr>
              <p:spPr>
                <a:xfrm>
                  <a:off x="7532313" y="2256225"/>
                  <a:ext cx="1455900" cy="4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“Face ID”</a:t>
                  </a:r>
                  <a:endParaRPr/>
                </a:p>
              </p:txBody>
            </p:sp>
          </p:grpSp>
          <p:sp>
            <p:nvSpPr>
              <p:cNvPr id="85" name="Shape 85"/>
              <p:cNvSpPr txBox="1"/>
              <p:nvPr/>
            </p:nvSpPr>
            <p:spPr>
              <a:xfrm>
                <a:off x="7011225" y="3802202"/>
                <a:ext cx="390300" cy="40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6AA84F"/>
                    </a:solidFill>
                  </a:rPr>
                  <a:t>✔</a:t>
                </a:r>
                <a:endParaRPr>
                  <a:solidFill>
                    <a:srgbClr val="6AA84F"/>
                  </a:solidFill>
                </a:endParaRPr>
              </a:p>
            </p:txBody>
          </p:sp>
        </p:grpSp>
        <p:pic>
          <p:nvPicPr>
            <p:cNvPr id="86" name="Shape 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650" y="1847610"/>
              <a:ext cx="1084647" cy="40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Shape 87"/>
          <p:cNvGrpSpPr/>
          <p:nvPr/>
        </p:nvGrpSpPr>
        <p:grpSpPr>
          <a:xfrm>
            <a:off x="7715250" y="1627775"/>
            <a:ext cx="1207500" cy="2148300"/>
            <a:chOff x="7715250" y="1627775"/>
            <a:chExt cx="1207500" cy="2148300"/>
          </a:xfrm>
        </p:grpSpPr>
        <p:cxnSp>
          <p:nvCxnSpPr>
            <p:cNvPr id="88" name="Shape 88"/>
            <p:cNvCxnSpPr/>
            <p:nvPr/>
          </p:nvCxnSpPr>
          <p:spPr>
            <a:xfrm flipH="1" rot="10800000">
              <a:off x="7715250" y="1627775"/>
              <a:ext cx="15600" cy="214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9" name="Shape 89"/>
            <p:cNvSpPr txBox="1"/>
            <p:nvPr/>
          </p:nvSpPr>
          <p:spPr>
            <a:xfrm>
              <a:off x="7730850" y="2698850"/>
              <a:ext cx="1191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name, pwd</a:t>
              </a:r>
              <a:endParaRPr/>
            </a:p>
          </p:txBody>
        </p:sp>
      </p:grpSp>
      <p:sp>
        <p:nvSpPr>
          <p:cNvPr id="90" name="Shape 90"/>
          <p:cNvSpPr/>
          <p:nvPr/>
        </p:nvSpPr>
        <p:spPr>
          <a:xfrm>
            <a:off x="7244800" y="1314125"/>
            <a:ext cx="1656300" cy="277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gru-chart-russia-hacking-election-1496684832.jpg"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499" y="610063"/>
            <a:ext cx="5538073" cy="39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Google’s Phishing Statistics</a:t>
            </a:r>
            <a:endParaRPr/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11700" y="1152475"/>
            <a:ext cx="808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</a:t>
            </a:r>
            <a:r>
              <a:rPr lang="en" u="sng">
                <a:solidFill>
                  <a:schemeClr val="hlink"/>
                </a:solidFill>
                <a:hlinkClick r:id="rId3"/>
              </a:rPr>
              <a:t>report</a:t>
            </a:r>
            <a:r>
              <a:rPr lang="en"/>
              <a:t> on stolen credentials, Mar 2016 - Mar 2017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12.4 million potential victims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4,069 phishing kits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25% of 2.3 million Gmail victims passwords match; susceptible to hijack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year later, most victims remain unaware of password leak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 provides high quality data compared to data breach, keyloggers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Geolocation, phone number, device info, secret questions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name, credit card, SSN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just what Google found - very much a lower bound on actual phishing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Google’s Phishing Statistics</a:t>
            </a:r>
            <a:endParaRPr/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1800"/>
            <a:ext cx="4137950" cy="29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800" y="1381800"/>
            <a:ext cx="2722325" cy="283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802" y="1321500"/>
            <a:ext cx="4372758" cy="29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PhishTank stats</a:t>
            </a:r>
            <a:endParaRPr/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01449" cy="30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625" y="1152475"/>
            <a:ext cx="4101449" cy="303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spam arms race</a:t>
            </a:r>
            <a:endParaRPr/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●"/>
            </a:pPr>
            <a:r>
              <a:rPr lang="en">
                <a:solidFill>
                  <a:srgbClr val="CC0000"/>
                </a:solidFill>
              </a:rPr>
              <a:t>Viagra</a:t>
            </a:r>
            <a:endParaRPr>
              <a:solidFill>
                <a:srgbClr val="CC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Regular expression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●"/>
            </a:pPr>
            <a:r>
              <a:rPr lang="en">
                <a:solidFill>
                  <a:srgbClr val="CC0000"/>
                </a:solidFill>
              </a:rPr>
              <a:t>V1agra</a:t>
            </a:r>
            <a:endParaRPr>
              <a:solidFill>
                <a:srgbClr val="CC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Update regex</a:t>
            </a:r>
            <a:endParaRPr>
              <a:solidFill>
                <a:srgbClr val="666666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OCR</a:t>
            </a:r>
            <a:endParaRPr>
              <a:solidFill>
                <a:srgbClr val="666666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RBL - block spammer IPs</a:t>
            </a:r>
            <a:endParaRPr>
              <a:solidFill>
                <a:srgbClr val="666666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●"/>
            </a:pPr>
            <a:r>
              <a:rPr lang="en">
                <a:solidFill>
                  <a:srgbClr val="CC0000"/>
                </a:solidFill>
              </a:rPr>
              <a:t>Botnet</a:t>
            </a:r>
            <a:endParaRPr>
              <a:solidFill>
                <a:srgbClr val="CC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Policy block list</a:t>
            </a:r>
            <a:endParaRPr>
              <a:solidFill>
                <a:srgbClr val="666666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Multi-factor, real-time reputation</a:t>
            </a:r>
            <a:endParaRPr>
              <a:solidFill>
                <a:srgbClr val="666666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●"/>
            </a:pPr>
            <a:r>
              <a:rPr lang="en">
                <a:solidFill>
                  <a:srgbClr val="CC0000"/>
                </a:solidFill>
              </a:rPr>
              <a:t>Use free webmail accounts</a:t>
            </a:r>
            <a:endParaRPr>
              <a:solidFill>
                <a:srgbClr val="CC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Require phone number for signup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78" name="Shape 378"/>
          <p:cNvSpPr/>
          <p:nvPr/>
        </p:nvSpPr>
        <p:spPr>
          <a:xfrm flipH="1" rot="10800000">
            <a:off x="2031975" y="1785800"/>
            <a:ext cx="357900" cy="343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815650" y="2186850"/>
            <a:ext cx="879300" cy="243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VIAGRA</a:t>
            </a:r>
            <a:endParaRPr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753425" y="2703325"/>
            <a:ext cx="879300" cy="243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VIAGRA</a:t>
            </a:r>
            <a:endParaRPr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920950" y="2794313"/>
            <a:ext cx="668675" cy="132725"/>
          </a:xfrm>
          <a:custGeom>
            <a:pathLst>
              <a:path extrusionOk="0" h="5309" w="26747">
                <a:moveTo>
                  <a:pt x="0" y="5309"/>
                </a:moveTo>
                <a:cubicBezTo>
                  <a:pt x="8687" y="3137"/>
                  <a:pt x="20415" y="-3511"/>
                  <a:pt x="26747" y="282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2" name="Shape 38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Gmail’s anti-spam strategy</a:t>
            </a:r>
            <a:endParaRPr/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volume of cleartext samples of ham and spam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 filter needs to do feature extraction itself to guarantee honesty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Extremely high speed multi-factor reputation engine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&lt; 3 minutes, otherwise too much “first-time” spam gets through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Accounts must be cheap for the individual, yet cost money in bulk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Phone verification</a:t>
            </a:r>
            <a:endParaRPr/>
          </a:p>
        </p:txBody>
      </p:sp>
      <p:sp>
        <p:nvSpPr>
          <p:cNvPr id="389" name="Shape 389"/>
          <p:cNvSpPr txBox="1"/>
          <p:nvPr/>
        </p:nvSpPr>
        <p:spPr>
          <a:xfrm>
            <a:off x="311700" y="3918050"/>
            <a:ext cx="665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Mike Hearn’s post on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Modern anti-spam and E2E crypto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had magic glasses?</a:t>
            </a:r>
            <a:endParaRPr/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271" y="2103200"/>
            <a:ext cx="2689448" cy="17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3227250" y="3898250"/>
            <a:ext cx="2689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endParaRPr/>
          </a:p>
        </p:txBody>
      </p:sp>
      <p:grpSp>
        <p:nvGrpSpPr>
          <p:cNvPr id="398" name="Shape 398"/>
          <p:cNvGrpSpPr/>
          <p:nvPr/>
        </p:nvGrpSpPr>
        <p:grpSpPr>
          <a:xfrm>
            <a:off x="311675" y="2103200"/>
            <a:ext cx="2689500" cy="2202150"/>
            <a:chOff x="311675" y="2103200"/>
            <a:chExt cx="2689500" cy="2202150"/>
          </a:xfrm>
        </p:grpSpPr>
        <p:pic>
          <p:nvPicPr>
            <p:cNvPr descr="paypal-real-orig.png" id="399" name="Shape 3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2103200"/>
              <a:ext cx="2689448" cy="1790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Shape 400"/>
            <p:cNvSpPr txBox="1"/>
            <p:nvPr/>
          </p:nvSpPr>
          <p:spPr>
            <a:xfrm>
              <a:off x="311675" y="3898250"/>
              <a:ext cx="26895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Real</a:t>
              </a: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6053625" y="2098612"/>
            <a:ext cx="2689500" cy="2206738"/>
            <a:chOff x="6053625" y="2098612"/>
            <a:chExt cx="2689500" cy="2206738"/>
          </a:xfrm>
        </p:grpSpPr>
        <p:pic>
          <p:nvPicPr>
            <p:cNvPr descr="paypal-fake-orig.png" id="402" name="Shape 4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53650" y="2098612"/>
              <a:ext cx="2689451" cy="1799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Shape 403"/>
            <p:cNvSpPr txBox="1"/>
            <p:nvPr/>
          </p:nvSpPr>
          <p:spPr>
            <a:xfrm>
              <a:off x="6053625" y="3898250"/>
              <a:ext cx="26895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Fake</a:t>
              </a:r>
              <a:endParaRPr/>
            </a:p>
          </p:txBody>
        </p:sp>
      </p:grpSp>
      <p:grpSp>
        <p:nvGrpSpPr>
          <p:cNvPr id="404" name="Shape 404"/>
          <p:cNvGrpSpPr/>
          <p:nvPr/>
        </p:nvGrpSpPr>
        <p:grpSpPr>
          <a:xfrm>
            <a:off x="1656424" y="1694325"/>
            <a:ext cx="2909001" cy="427350"/>
            <a:chOff x="1656424" y="1694325"/>
            <a:chExt cx="2909001" cy="427350"/>
          </a:xfrm>
        </p:grpSpPr>
        <p:sp>
          <p:nvSpPr>
            <p:cNvPr id="405" name="Shape 405"/>
            <p:cNvSpPr txBox="1"/>
            <p:nvPr/>
          </p:nvSpPr>
          <p:spPr>
            <a:xfrm>
              <a:off x="2028325" y="1694325"/>
              <a:ext cx="20490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Diff(Real, Baseline) = </a:t>
              </a:r>
              <a:r>
                <a:rPr b="1" lang="en"/>
                <a:t>x</a:t>
              </a:r>
              <a:endParaRPr/>
            </a:p>
          </p:txBody>
        </p:sp>
        <p:cxnSp>
          <p:nvCxnSpPr>
            <p:cNvPr id="406" name="Shape 406"/>
            <p:cNvCxnSpPr>
              <a:stCxn id="399" idx="0"/>
              <a:endCxn id="405" idx="1"/>
            </p:cNvCxnSpPr>
            <p:nvPr/>
          </p:nvCxnSpPr>
          <p:spPr>
            <a:xfrm rot="-5400000">
              <a:off x="1739824" y="1814600"/>
              <a:ext cx="205200" cy="3720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Shape 407"/>
            <p:cNvCxnSpPr>
              <a:endCxn id="405" idx="3"/>
            </p:cNvCxnSpPr>
            <p:nvPr/>
          </p:nvCxnSpPr>
          <p:spPr>
            <a:xfrm rot="10800000">
              <a:off x="4077325" y="1897875"/>
              <a:ext cx="488100" cy="223800"/>
            </a:xfrm>
            <a:prstGeom prst="curvedConnector3">
              <a:avLst>
                <a:gd fmla="val 2163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8" name="Shape 408"/>
          <p:cNvGrpSpPr/>
          <p:nvPr/>
        </p:nvGrpSpPr>
        <p:grpSpPr>
          <a:xfrm>
            <a:off x="4592800" y="1694325"/>
            <a:ext cx="3049625" cy="418175"/>
            <a:chOff x="4592800" y="1694325"/>
            <a:chExt cx="3049625" cy="418175"/>
          </a:xfrm>
        </p:grpSpPr>
        <p:sp>
          <p:nvSpPr>
            <p:cNvPr id="409" name="Shape 409"/>
            <p:cNvSpPr txBox="1"/>
            <p:nvPr/>
          </p:nvSpPr>
          <p:spPr>
            <a:xfrm>
              <a:off x="5063125" y="1694325"/>
              <a:ext cx="22791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Diff(Fake, Baseline) =  </a:t>
              </a:r>
              <a:r>
                <a:rPr b="1" lang="en"/>
                <a:t>x</a:t>
              </a:r>
              <a:endParaRPr b="1"/>
            </a:p>
          </p:txBody>
        </p:sp>
        <p:cxnSp>
          <p:nvCxnSpPr>
            <p:cNvPr id="410" name="Shape 410"/>
            <p:cNvCxnSpPr/>
            <p:nvPr/>
          </p:nvCxnSpPr>
          <p:spPr>
            <a:xfrm flipH="1" rot="10800000">
              <a:off x="4592800" y="1902675"/>
              <a:ext cx="618300" cy="200400"/>
            </a:xfrm>
            <a:prstGeom prst="curvedConnector3">
              <a:avLst>
                <a:gd fmla="val 856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Shape 411"/>
            <p:cNvCxnSpPr/>
            <p:nvPr/>
          </p:nvCxnSpPr>
          <p:spPr>
            <a:xfrm rot="10800000">
              <a:off x="7154325" y="1888700"/>
              <a:ext cx="488100" cy="223800"/>
            </a:xfrm>
            <a:prstGeom prst="curvedConnector3">
              <a:avLst>
                <a:gd fmla="val 2163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2" name="Shape 412"/>
          <p:cNvGrpSpPr/>
          <p:nvPr/>
        </p:nvGrpSpPr>
        <p:grpSpPr>
          <a:xfrm>
            <a:off x="1015925" y="1152475"/>
            <a:ext cx="7244025" cy="929675"/>
            <a:chOff x="1015925" y="1152475"/>
            <a:chExt cx="7244025" cy="929675"/>
          </a:xfrm>
        </p:grpSpPr>
        <p:sp>
          <p:nvSpPr>
            <p:cNvPr id="413" name="Shape 413"/>
            <p:cNvSpPr txBox="1"/>
            <p:nvPr/>
          </p:nvSpPr>
          <p:spPr>
            <a:xfrm>
              <a:off x="3434225" y="1152475"/>
              <a:ext cx="21414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Diff(Real, Fake) = </a:t>
              </a:r>
              <a:r>
                <a:rPr b="1" lang="en"/>
                <a:t>2x</a:t>
              </a:r>
              <a:endParaRPr b="1"/>
            </a:p>
          </p:txBody>
        </p:sp>
        <p:cxnSp>
          <p:nvCxnSpPr>
            <p:cNvPr id="414" name="Shape 414"/>
            <p:cNvCxnSpPr/>
            <p:nvPr/>
          </p:nvCxnSpPr>
          <p:spPr>
            <a:xfrm flipH="1" rot="10800000">
              <a:off x="1015925" y="1369525"/>
              <a:ext cx="2705100" cy="699300"/>
            </a:xfrm>
            <a:prstGeom prst="curvedConnector3">
              <a:avLst>
                <a:gd fmla="val 78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Shape 415"/>
            <p:cNvCxnSpPr/>
            <p:nvPr/>
          </p:nvCxnSpPr>
          <p:spPr>
            <a:xfrm rot="10800000">
              <a:off x="5291150" y="1343250"/>
              <a:ext cx="2968800" cy="738900"/>
            </a:xfrm>
            <a:prstGeom prst="curvedConnector3">
              <a:avLst>
                <a:gd fmla="val 666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SpotPhish approach</a:t>
            </a:r>
            <a:endParaRPr/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phishing page may obfuscate HTML, evade blacklists, but visually, it </a:t>
            </a:r>
            <a:r>
              <a:rPr i="1" lang="en"/>
              <a:t>must</a:t>
            </a:r>
            <a:r>
              <a:rPr lang="en"/>
              <a:t> look like the original page in order to fool humans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“See” a page like a human, not a tree of HTML: computer vision techniques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500" y="2261225"/>
            <a:ext cx="3355000" cy="237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SpotPhish approach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humans identify phishing scenarios by magnifying the difference between legit and phishing workflows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Legit pages overlaid with personal security image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Identified phishing pages overlaid with warning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Whitelist based: 80/20 rule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phishing attacks happen on Paypal, followed by Facebook, Google, Microsoft, Apple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can add their own sites: corporate, bank, insurance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image</a:t>
            </a:r>
            <a:endParaRPr/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311700" y="1152475"/>
            <a:ext cx="431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Secret - Not something you’ve posted online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Emotional - someone you care about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Entertaining - something which never gets old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Mutual Authentication - phishing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88650"/>
            <a:ext cx="5239500" cy="3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 authentication flow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Factor 1: Face looks like Paypal, human is happy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Factor 2: SSL cert CN paypal-phish.com matches URL domain, browser is happy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hands over keys to the kingdom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 happens because the server authentication flow uses insecure “Face ID”!</a:t>
            </a:r>
            <a:endParaRPr/>
          </a:p>
        </p:txBody>
      </p:sp>
      <p:grpSp>
        <p:nvGrpSpPr>
          <p:cNvPr id="97" name="Shape 97"/>
          <p:cNvGrpSpPr/>
          <p:nvPr/>
        </p:nvGrpSpPr>
        <p:grpSpPr>
          <a:xfrm>
            <a:off x="6037325" y="3086100"/>
            <a:ext cx="2164200" cy="1223100"/>
            <a:chOff x="6398000" y="3148825"/>
            <a:chExt cx="2164200" cy="1223100"/>
          </a:xfrm>
        </p:grpSpPr>
        <p:sp>
          <p:nvSpPr>
            <p:cNvPr id="98" name="Shape 98"/>
            <p:cNvSpPr/>
            <p:nvPr/>
          </p:nvSpPr>
          <p:spPr>
            <a:xfrm>
              <a:off x="6398000" y="3148825"/>
              <a:ext cx="2164200" cy="122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6672500" y="3242925"/>
              <a:ext cx="1066200" cy="39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Firefox</a:t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6672500" y="3881450"/>
              <a:ext cx="1615200" cy="39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Human</a:t>
              </a:r>
              <a:endParaRPr/>
            </a:p>
          </p:txBody>
        </p:sp>
      </p:grpSp>
      <p:sp>
        <p:nvSpPr>
          <p:cNvPr id="101" name="Shape 101"/>
          <p:cNvSpPr/>
          <p:nvPr/>
        </p:nvSpPr>
        <p:spPr>
          <a:xfrm>
            <a:off x="6037325" y="1267050"/>
            <a:ext cx="2164200" cy="40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paypal-phish.com</a:t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5958925" y="4240075"/>
            <a:ext cx="216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</a:t>
            </a:r>
            <a:endParaRPr/>
          </a:p>
        </p:txBody>
      </p:sp>
      <p:grpSp>
        <p:nvGrpSpPr>
          <p:cNvPr id="103" name="Shape 103"/>
          <p:cNvGrpSpPr/>
          <p:nvPr/>
        </p:nvGrpSpPr>
        <p:grpSpPr>
          <a:xfrm>
            <a:off x="5425788" y="1708400"/>
            <a:ext cx="1969838" cy="1880402"/>
            <a:chOff x="5425788" y="1708400"/>
            <a:chExt cx="1969838" cy="1880402"/>
          </a:xfrm>
        </p:grpSpPr>
        <p:grpSp>
          <p:nvGrpSpPr>
            <p:cNvPr id="104" name="Shape 104"/>
            <p:cNvGrpSpPr/>
            <p:nvPr/>
          </p:nvGrpSpPr>
          <p:grpSpPr>
            <a:xfrm>
              <a:off x="5425788" y="1708400"/>
              <a:ext cx="1455900" cy="1471800"/>
              <a:chOff x="5425788" y="1708400"/>
              <a:chExt cx="1455900" cy="1471800"/>
            </a:xfrm>
          </p:grpSpPr>
          <p:cxnSp>
            <p:nvCxnSpPr>
              <p:cNvPr id="105" name="Shape 105"/>
              <p:cNvCxnSpPr>
                <a:endCxn id="99" idx="0"/>
              </p:cNvCxnSpPr>
              <p:nvPr/>
            </p:nvCxnSpPr>
            <p:spPr>
              <a:xfrm flipH="1">
                <a:off x="6844925" y="1708400"/>
                <a:ext cx="23700" cy="147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6" name="Shape 106"/>
              <p:cNvSpPr txBox="1"/>
              <p:nvPr/>
            </p:nvSpPr>
            <p:spPr>
              <a:xfrm>
                <a:off x="5425788" y="1924975"/>
                <a:ext cx="1455900" cy="40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SSL certificate</a:t>
                </a:r>
                <a:endParaRPr/>
              </a:p>
            </p:txBody>
          </p:sp>
        </p:grpSp>
        <p:sp>
          <p:nvSpPr>
            <p:cNvPr id="107" name="Shape 107"/>
            <p:cNvSpPr txBox="1"/>
            <p:nvPr/>
          </p:nvSpPr>
          <p:spPr>
            <a:xfrm>
              <a:off x="7005325" y="3180202"/>
              <a:ext cx="390300" cy="4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AA84F"/>
                  </a:solidFill>
                </a:rPr>
                <a:t>✔</a:t>
              </a:r>
              <a:endParaRPr>
                <a:solidFill>
                  <a:srgbClr val="6AA84F"/>
                </a:solidFill>
              </a:endParaRPr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7011225" y="1750050"/>
            <a:ext cx="1976988" cy="2460752"/>
            <a:chOff x="7011225" y="1750050"/>
            <a:chExt cx="1976988" cy="2460752"/>
          </a:xfrm>
        </p:grpSpPr>
        <p:grpSp>
          <p:nvGrpSpPr>
            <p:cNvPr id="109" name="Shape 109"/>
            <p:cNvGrpSpPr/>
            <p:nvPr/>
          </p:nvGrpSpPr>
          <p:grpSpPr>
            <a:xfrm>
              <a:off x="7011225" y="1750050"/>
              <a:ext cx="1976988" cy="2460752"/>
              <a:chOff x="7011225" y="1750050"/>
              <a:chExt cx="1976988" cy="2460752"/>
            </a:xfrm>
          </p:grpSpPr>
          <p:grpSp>
            <p:nvGrpSpPr>
              <p:cNvPr id="110" name="Shape 110"/>
              <p:cNvGrpSpPr/>
              <p:nvPr/>
            </p:nvGrpSpPr>
            <p:grpSpPr>
              <a:xfrm>
                <a:off x="7532313" y="1750050"/>
                <a:ext cx="1455900" cy="2022900"/>
                <a:chOff x="7532313" y="1750050"/>
                <a:chExt cx="1455900" cy="2022900"/>
              </a:xfrm>
            </p:grpSpPr>
            <p:cxnSp>
              <p:nvCxnSpPr>
                <p:cNvPr id="111" name="Shape 111"/>
                <p:cNvCxnSpPr/>
                <p:nvPr/>
              </p:nvCxnSpPr>
              <p:spPr>
                <a:xfrm>
                  <a:off x="7542750" y="1750050"/>
                  <a:ext cx="0" cy="2022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12" name="Shape 112"/>
                <p:cNvSpPr txBox="1"/>
                <p:nvPr/>
              </p:nvSpPr>
              <p:spPr>
                <a:xfrm>
                  <a:off x="7532313" y="2256225"/>
                  <a:ext cx="1455900" cy="4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“Face ID”</a:t>
                  </a:r>
                  <a:endParaRPr/>
                </a:p>
              </p:txBody>
            </p:sp>
          </p:grpSp>
          <p:sp>
            <p:nvSpPr>
              <p:cNvPr id="113" name="Shape 113"/>
              <p:cNvSpPr txBox="1"/>
              <p:nvPr/>
            </p:nvSpPr>
            <p:spPr>
              <a:xfrm>
                <a:off x="7011225" y="3802202"/>
                <a:ext cx="390300" cy="40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6AA84F"/>
                    </a:solidFill>
                  </a:rPr>
                  <a:t>✔</a:t>
                </a:r>
                <a:endParaRPr>
                  <a:solidFill>
                    <a:srgbClr val="6AA84F"/>
                  </a:solidFill>
                </a:endParaRPr>
              </a:p>
            </p:txBody>
          </p:sp>
        </p:grpSp>
        <p:pic>
          <p:nvPicPr>
            <p:cNvPr id="114" name="Shape 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650" y="1847610"/>
              <a:ext cx="1084647" cy="40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Shape 115"/>
          <p:cNvGrpSpPr/>
          <p:nvPr/>
        </p:nvGrpSpPr>
        <p:grpSpPr>
          <a:xfrm>
            <a:off x="7715250" y="1627775"/>
            <a:ext cx="1207500" cy="2148300"/>
            <a:chOff x="7715250" y="1627775"/>
            <a:chExt cx="1207500" cy="2148300"/>
          </a:xfrm>
        </p:grpSpPr>
        <p:cxnSp>
          <p:nvCxnSpPr>
            <p:cNvPr id="116" name="Shape 116"/>
            <p:cNvCxnSpPr/>
            <p:nvPr/>
          </p:nvCxnSpPr>
          <p:spPr>
            <a:xfrm flipH="1" rot="10800000">
              <a:off x="7715250" y="1627775"/>
              <a:ext cx="15600" cy="214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7" name="Shape 117"/>
            <p:cNvSpPr txBox="1"/>
            <p:nvPr/>
          </p:nvSpPr>
          <p:spPr>
            <a:xfrm>
              <a:off x="7730850" y="2698850"/>
              <a:ext cx="11919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name, pwd</a:t>
              </a:r>
              <a:endParaRPr/>
            </a:p>
          </p:txBody>
        </p:sp>
      </p:grpSp>
      <p:sp>
        <p:nvSpPr>
          <p:cNvPr id="118" name="Shape 118"/>
          <p:cNvSpPr/>
          <p:nvPr/>
        </p:nvSpPr>
        <p:spPr>
          <a:xfrm>
            <a:off x="7244800" y="1314125"/>
            <a:ext cx="1656300" cy="277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detection</a:t>
            </a:r>
            <a:endParaRPr/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an (untrusted) page contains a password field, or the user enters keyboard data, snap and check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ORB features of screenshot with library of logos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Completely private: Processing in-browser; screenshot discarded; no exfiltration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rate of ~83% on Facebook, Paypal and Dropbox on the PhishTank screenshots in Nov 2017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False positives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False negatives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Gap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factors - Face ID of a page and its (certified) domain must correspond and be verified </a:t>
            </a:r>
            <a:r>
              <a:rPr i="1" lang="en"/>
              <a:t>together </a:t>
            </a:r>
            <a:endParaRPr i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 can’t “see” the Face ID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ought to be doing it - they can see the page, the address bar, and check the certificate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why don’t they?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get phished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580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1 - “GPU”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Subconscious, effortless, intuitive, emotional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Recognizing faces, walking through familiar spaces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Navigating user interfaces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Escalates to System 2 on confusion or surprise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2 - “CPU”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Effortful, slow, consciously allocates attention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Park into a tight space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Writing emails, buying stock</a:t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613" y="1152463"/>
            <a:ext cx="246697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we get phished</a:t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Prime Directive: Effortlessly navigable by System 1; involve System 2 only when necessary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1 carries out routine tasks like logging in “without thinking”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1 autocorrects; if you did not see the the typo in the domain name, </a:t>
            </a:r>
            <a:r>
              <a:rPr i="1" lang="en"/>
              <a:t>it’s not your fault</a:t>
            </a:r>
            <a:endParaRPr i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Login dialogs are effectively random; you have no predictive model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 messages deliberately hijack System 2’s attention by claiming to be from your boss, or bank, raise urgency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ID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humans use to identify Paypal - its “look and feel”</a:t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038" y="1667775"/>
            <a:ext cx="3887924" cy="25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271" y="2103200"/>
            <a:ext cx="2689448" cy="17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3227250" y="3898250"/>
            <a:ext cx="2689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baseline</a:t>
            </a: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311675" y="2103200"/>
            <a:ext cx="2689500" cy="2202150"/>
            <a:chOff x="311675" y="2103200"/>
            <a:chExt cx="2689500" cy="2202150"/>
          </a:xfrm>
        </p:grpSpPr>
        <p:pic>
          <p:nvPicPr>
            <p:cNvPr descr="paypal-real-orig.png" id="154" name="Shape 1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2103200"/>
              <a:ext cx="2689448" cy="1790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Shape 155"/>
            <p:cNvSpPr txBox="1"/>
            <p:nvPr/>
          </p:nvSpPr>
          <p:spPr>
            <a:xfrm>
              <a:off x="311675" y="3898250"/>
              <a:ext cx="26895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Real page</a:t>
              </a:r>
              <a:endParaRPr/>
            </a:p>
          </p:txBody>
        </p:sp>
      </p:grpSp>
      <p:grpSp>
        <p:nvGrpSpPr>
          <p:cNvPr id="156" name="Shape 156"/>
          <p:cNvGrpSpPr/>
          <p:nvPr/>
        </p:nvGrpSpPr>
        <p:grpSpPr>
          <a:xfrm>
            <a:off x="6053625" y="2098612"/>
            <a:ext cx="2689500" cy="2206738"/>
            <a:chOff x="6053625" y="2098612"/>
            <a:chExt cx="2689500" cy="2206738"/>
          </a:xfrm>
        </p:grpSpPr>
        <p:pic>
          <p:nvPicPr>
            <p:cNvPr descr="paypal-fake-orig.png" id="157" name="Shape 1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53650" y="2098612"/>
              <a:ext cx="2689451" cy="1799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Shape 158"/>
            <p:cNvSpPr txBox="1"/>
            <p:nvPr/>
          </p:nvSpPr>
          <p:spPr>
            <a:xfrm>
              <a:off x="6053625" y="3898250"/>
              <a:ext cx="26895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Fake page</a:t>
              </a:r>
              <a:endParaRPr/>
            </a:p>
          </p:txBody>
        </p:sp>
      </p:grpSp>
      <p:grpSp>
        <p:nvGrpSpPr>
          <p:cNvPr id="159" name="Shape 159"/>
          <p:cNvGrpSpPr/>
          <p:nvPr/>
        </p:nvGrpSpPr>
        <p:grpSpPr>
          <a:xfrm>
            <a:off x="1656424" y="1694325"/>
            <a:ext cx="2909001" cy="427350"/>
            <a:chOff x="1656424" y="1694325"/>
            <a:chExt cx="2909001" cy="427350"/>
          </a:xfrm>
        </p:grpSpPr>
        <p:sp>
          <p:nvSpPr>
            <p:cNvPr id="160" name="Shape 160"/>
            <p:cNvSpPr txBox="1"/>
            <p:nvPr/>
          </p:nvSpPr>
          <p:spPr>
            <a:xfrm>
              <a:off x="2028325" y="1694325"/>
              <a:ext cx="20490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Diff(Real, Baseline) = 0</a:t>
              </a:r>
              <a:endParaRPr/>
            </a:p>
          </p:txBody>
        </p:sp>
        <p:cxnSp>
          <p:nvCxnSpPr>
            <p:cNvPr id="161" name="Shape 161"/>
            <p:cNvCxnSpPr>
              <a:stCxn id="154" idx="0"/>
              <a:endCxn id="160" idx="1"/>
            </p:cNvCxnSpPr>
            <p:nvPr/>
          </p:nvCxnSpPr>
          <p:spPr>
            <a:xfrm rot="-5400000">
              <a:off x="1739824" y="1814600"/>
              <a:ext cx="205200" cy="3720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Shape 162"/>
            <p:cNvCxnSpPr>
              <a:endCxn id="160" idx="3"/>
            </p:cNvCxnSpPr>
            <p:nvPr/>
          </p:nvCxnSpPr>
          <p:spPr>
            <a:xfrm rot="10800000">
              <a:off x="4077325" y="1897875"/>
              <a:ext cx="488100" cy="223800"/>
            </a:xfrm>
            <a:prstGeom prst="curvedConnector3">
              <a:avLst>
                <a:gd fmla="val 2163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3" name="Shape 163"/>
          <p:cNvGrpSpPr/>
          <p:nvPr/>
        </p:nvGrpSpPr>
        <p:grpSpPr>
          <a:xfrm>
            <a:off x="4592800" y="1694325"/>
            <a:ext cx="3049625" cy="418175"/>
            <a:chOff x="4592800" y="1694325"/>
            <a:chExt cx="3049625" cy="418175"/>
          </a:xfrm>
        </p:grpSpPr>
        <p:sp>
          <p:nvSpPr>
            <p:cNvPr id="164" name="Shape 164"/>
            <p:cNvSpPr txBox="1"/>
            <p:nvPr/>
          </p:nvSpPr>
          <p:spPr>
            <a:xfrm>
              <a:off x="5063125" y="1694325"/>
              <a:ext cx="22791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Diff(Fake, Baseline)</a:t>
              </a:r>
              <a:r>
                <a:rPr lang="en"/>
                <a:t> ≈  0</a:t>
              </a:r>
              <a:endParaRPr/>
            </a:p>
          </p:txBody>
        </p:sp>
        <p:cxnSp>
          <p:nvCxnSpPr>
            <p:cNvPr id="165" name="Shape 165"/>
            <p:cNvCxnSpPr/>
            <p:nvPr/>
          </p:nvCxnSpPr>
          <p:spPr>
            <a:xfrm flipH="1" rot="10800000">
              <a:off x="4592800" y="1902675"/>
              <a:ext cx="618300" cy="200400"/>
            </a:xfrm>
            <a:prstGeom prst="curvedConnector3">
              <a:avLst>
                <a:gd fmla="val 856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Shape 166"/>
            <p:cNvCxnSpPr/>
            <p:nvPr/>
          </p:nvCxnSpPr>
          <p:spPr>
            <a:xfrm rot="10800000">
              <a:off x="7154325" y="1888700"/>
              <a:ext cx="488100" cy="223800"/>
            </a:xfrm>
            <a:prstGeom prst="curvedConnector3">
              <a:avLst>
                <a:gd fmla="val 2163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7" name="Shape 167"/>
          <p:cNvGrpSpPr/>
          <p:nvPr/>
        </p:nvGrpSpPr>
        <p:grpSpPr>
          <a:xfrm>
            <a:off x="1015925" y="1152475"/>
            <a:ext cx="7244025" cy="929675"/>
            <a:chOff x="1015925" y="1152475"/>
            <a:chExt cx="7244025" cy="929675"/>
          </a:xfrm>
        </p:grpSpPr>
        <p:sp>
          <p:nvSpPr>
            <p:cNvPr id="168" name="Shape 168"/>
            <p:cNvSpPr txBox="1"/>
            <p:nvPr/>
          </p:nvSpPr>
          <p:spPr>
            <a:xfrm>
              <a:off x="3434225" y="1152475"/>
              <a:ext cx="21414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Diff(Real, Fake) ≈ 0</a:t>
              </a:r>
              <a:endParaRPr/>
            </a:p>
          </p:txBody>
        </p:sp>
        <p:cxnSp>
          <p:nvCxnSpPr>
            <p:cNvPr id="169" name="Shape 169"/>
            <p:cNvCxnSpPr/>
            <p:nvPr/>
          </p:nvCxnSpPr>
          <p:spPr>
            <a:xfrm flipH="1" rot="10800000">
              <a:off x="1015925" y="1369525"/>
              <a:ext cx="2705100" cy="699300"/>
            </a:xfrm>
            <a:prstGeom prst="curvedConnector3">
              <a:avLst>
                <a:gd fmla="val 78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Shape 170"/>
            <p:cNvCxnSpPr/>
            <p:nvPr/>
          </p:nvCxnSpPr>
          <p:spPr>
            <a:xfrm rot="10800000">
              <a:off x="5291150" y="1343250"/>
              <a:ext cx="2968800" cy="738900"/>
            </a:xfrm>
            <a:prstGeom prst="curvedConnector3">
              <a:avLst>
                <a:gd fmla="val 666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